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68" r:id="rId5"/>
    <p:sldId id="547" r:id="rId6"/>
    <p:sldId id="549" r:id="rId7"/>
    <p:sldId id="597" r:id="rId8"/>
    <p:sldId id="598" r:id="rId9"/>
    <p:sldId id="592" r:id="rId10"/>
    <p:sldId id="601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32" userDrawn="1">
          <p15:clr>
            <a:srgbClr val="A4A3A4"/>
          </p15:clr>
        </p15:guide>
        <p15:guide id="8" orient="horz" pos="1728" userDrawn="1">
          <p15:clr>
            <a:srgbClr val="A4A3A4"/>
          </p15:clr>
        </p15:guide>
        <p15:guide id="9" orient="horz" pos="432" userDrawn="1">
          <p15:clr>
            <a:srgbClr val="A4A3A4"/>
          </p15:clr>
        </p15:guide>
        <p15:guide id="10" pos="7248" userDrawn="1">
          <p15:clr>
            <a:srgbClr val="A4A3A4"/>
          </p15:clr>
        </p15:guide>
        <p15:guide id="11" orient="horz" pos="1296" userDrawn="1">
          <p15:clr>
            <a:srgbClr val="A4A3A4"/>
          </p15:clr>
        </p15:guide>
        <p15:guide id="12" pos="864" userDrawn="1">
          <p15:clr>
            <a:srgbClr val="A4A3A4"/>
          </p15:clr>
        </p15:guide>
        <p15:guide id="13" pos="6816" userDrawn="1">
          <p15:clr>
            <a:srgbClr val="A4A3A4"/>
          </p15:clr>
        </p15:guide>
        <p15:guide id="14" orient="horz" pos="864" userDrawn="1">
          <p15:clr>
            <a:srgbClr val="A4A3A4"/>
          </p15:clr>
        </p15:guide>
        <p15:guide id="15" pos="1728" userDrawn="1">
          <p15:clr>
            <a:srgbClr val="A4A3A4"/>
          </p15:clr>
        </p15:guide>
        <p15:guide id="16" pos="4272" userDrawn="1">
          <p15:clr>
            <a:srgbClr val="F26B43"/>
          </p15:clr>
        </p15:guide>
        <p15:guide id="17" orient="horz" pos="2160" userDrawn="1">
          <p15:clr>
            <a:srgbClr val="A4A3A4"/>
          </p15:clr>
        </p15:guide>
        <p15:guide id="18" orient="horz" pos="3888" userDrawn="1">
          <p15:clr>
            <a:srgbClr val="A4A3A4"/>
          </p15:clr>
        </p15:guide>
        <p15:guide id="19" pos="1296" userDrawn="1">
          <p15:clr>
            <a:srgbClr val="A4A3A4"/>
          </p15:clr>
        </p15:guide>
        <p15:guide id="20" orient="horz" pos="3456" userDrawn="1">
          <p15:clr>
            <a:srgbClr val="A4A3A4"/>
          </p15:clr>
        </p15:guide>
        <p15:guide id="21" pos="4056" userDrawn="1">
          <p15:clr>
            <a:srgbClr val="5ACBF0"/>
          </p15:clr>
        </p15:guide>
        <p15:guide id="22" pos="2160" userDrawn="1">
          <p15:clr>
            <a:srgbClr val="A4A3A4"/>
          </p15:clr>
        </p15:guide>
        <p15:guide id="23" orient="horz" pos="2592" userDrawn="1">
          <p15:clr>
            <a:srgbClr val="A4A3A4"/>
          </p15:clr>
        </p15:guide>
        <p15:guide id="24" pos="6384" userDrawn="1">
          <p15:clr>
            <a:srgbClr val="A4A3A4"/>
          </p15:clr>
        </p15:guide>
        <p15:guide id="25" orient="horz" pos="1512" userDrawn="1">
          <p15:clr>
            <a:srgbClr val="A4A3A4"/>
          </p15:clr>
        </p15:guide>
        <p15:guide id="26" pos="4704" userDrawn="1">
          <p15:clr>
            <a:srgbClr val="9FCC3B"/>
          </p15:clr>
        </p15:guide>
        <p15:guide id="27" orient="horz" pos="1080" userDrawn="1">
          <p15:clr>
            <a:srgbClr val="A4A3A4"/>
          </p15:clr>
        </p15:guide>
        <p15:guide id="28" orient="horz" pos="648" userDrawn="1">
          <p15:clr>
            <a:srgbClr val="F26B43"/>
          </p15:clr>
        </p15:guide>
        <p15:guide id="29" orient="horz" pos="1176" userDrawn="1">
          <p15:clr>
            <a:srgbClr val="F26B43"/>
          </p15:clr>
        </p15:guide>
        <p15:guide id="30" orient="horz" pos="3672" userDrawn="1">
          <p15:clr>
            <a:srgbClr val="9FCC3B"/>
          </p15:clr>
        </p15:guide>
        <p15:guide id="31" pos="5952" userDrawn="1">
          <p15:clr>
            <a:srgbClr val="A4A3A4"/>
          </p15:clr>
        </p15:guide>
        <p15:guide id="32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X" initials="A" lastIdx="10" clrIdx="0">
    <p:extLst>
      <p:ext uri="{19B8F6BF-5375-455C-9EA6-DF929625EA0E}">
        <p15:presenceInfo xmlns:p15="http://schemas.microsoft.com/office/powerpoint/2012/main" userId="AM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68"/>
    <a:srgbClr val="262368"/>
    <a:srgbClr val="FDFDFD"/>
    <a:srgbClr val="239FD9"/>
    <a:srgbClr val="1C1A22"/>
    <a:srgbClr val="1D85B6"/>
    <a:srgbClr val="211F27"/>
    <a:srgbClr val="1B1A21"/>
    <a:srgbClr val="141317"/>
    <a:srgbClr val="DD1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E79D9-AC6A-4B2F-91AB-412B8F9C16D3}" v="25" dt="2025-11-25T10:03:36.899"/>
    <p1510:client id="{EDBC418B-8F18-4B81-A4E5-2A0B5477AF32}" v="5" dt="2025-11-26T09:01:03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19" autoAdjust="0"/>
    <p:restoredTop sz="94799" autoAdjust="0"/>
  </p:normalViewPr>
  <p:slideViewPr>
    <p:cSldViewPr snapToGrid="0">
      <p:cViewPr varScale="1">
        <p:scale>
          <a:sx n="82" d="100"/>
          <a:sy n="82" d="100"/>
        </p:scale>
        <p:origin x="346" y="72"/>
      </p:cViewPr>
      <p:guideLst>
        <p:guide pos="3840"/>
        <p:guide pos="432"/>
        <p:guide orient="horz" pos="1728"/>
        <p:guide orient="horz" pos="432"/>
        <p:guide pos="7248"/>
        <p:guide orient="horz" pos="1296"/>
        <p:guide pos="864"/>
        <p:guide pos="6816"/>
        <p:guide orient="horz" pos="864"/>
        <p:guide pos="1728"/>
        <p:guide pos="4272"/>
        <p:guide orient="horz" pos="2160"/>
        <p:guide orient="horz" pos="3888"/>
        <p:guide pos="1296"/>
        <p:guide orient="horz" pos="3456"/>
        <p:guide pos="4056"/>
        <p:guide pos="2160"/>
        <p:guide orient="horz" pos="2592"/>
        <p:guide pos="6384"/>
        <p:guide orient="horz" pos="1512"/>
        <p:guide pos="4704"/>
        <p:guide orient="horz" pos="1080"/>
        <p:guide orient="horz" pos="648"/>
        <p:guide orient="horz" pos="1176"/>
        <p:guide orient="horz" pos="3672"/>
        <p:guide pos="5952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4550"/>
    </p:cViewPr>
  </p:sorterViewPr>
  <p:notesViewPr>
    <p:cSldViewPr snapToGrid="0">
      <p:cViewPr varScale="1">
        <p:scale>
          <a:sx n="61" d="100"/>
          <a:sy n="61" d="100"/>
        </p:scale>
        <p:origin x="192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Sangiovanni" userId="15eadc00-0b3e-4043-a162-845df97ac783" providerId="ADAL" clId="{1F847E9C-4633-4312-A7A1-42E91CEE7D11}"/>
    <pc:docChg chg="custSel delSld modSld">
      <pc:chgData name="Gavin Sangiovanni" userId="15eadc00-0b3e-4043-a162-845df97ac783" providerId="ADAL" clId="{1F847E9C-4633-4312-A7A1-42E91CEE7D11}" dt="2025-11-26T09:01:29.602" v="268" actId="255"/>
      <pc:docMkLst>
        <pc:docMk/>
      </pc:docMkLst>
      <pc:sldChg chg="modSp mod">
        <pc:chgData name="Gavin Sangiovanni" userId="15eadc00-0b3e-4043-a162-845df97ac783" providerId="ADAL" clId="{1F847E9C-4633-4312-A7A1-42E91CEE7D11}" dt="2025-11-26T08:55:07.284" v="43" actId="20577"/>
        <pc:sldMkLst>
          <pc:docMk/>
          <pc:sldMk cId="2345874055" sldId="549"/>
        </pc:sldMkLst>
        <pc:spChg chg="mod">
          <ac:chgData name="Gavin Sangiovanni" userId="15eadc00-0b3e-4043-a162-845df97ac783" providerId="ADAL" clId="{1F847E9C-4633-4312-A7A1-42E91CEE7D11}" dt="2025-11-26T08:55:07.284" v="43" actId="20577"/>
          <ac:spMkLst>
            <pc:docMk/>
            <pc:sldMk cId="2345874055" sldId="549"/>
            <ac:spMk id="26" creationId="{00000000-0000-0000-0000-000000000000}"/>
          </ac:spMkLst>
        </pc:spChg>
      </pc:sldChg>
      <pc:sldChg chg="modSp mod">
        <pc:chgData name="Gavin Sangiovanni" userId="15eadc00-0b3e-4043-a162-845df97ac783" providerId="ADAL" clId="{1F847E9C-4633-4312-A7A1-42E91CEE7D11}" dt="2025-11-26T08:56:10.192" v="54" actId="20577"/>
        <pc:sldMkLst>
          <pc:docMk/>
          <pc:sldMk cId="3180079004" sldId="592"/>
        </pc:sldMkLst>
        <pc:spChg chg="mod">
          <ac:chgData name="Gavin Sangiovanni" userId="15eadc00-0b3e-4043-a162-845df97ac783" providerId="ADAL" clId="{1F847E9C-4633-4312-A7A1-42E91CEE7D11}" dt="2025-11-26T08:56:10.192" v="54" actId="20577"/>
          <ac:spMkLst>
            <pc:docMk/>
            <pc:sldMk cId="3180079004" sldId="592"/>
            <ac:spMk id="26" creationId="{00000000-0000-0000-0000-000000000000}"/>
          </ac:spMkLst>
        </pc:spChg>
      </pc:sldChg>
      <pc:sldChg chg="del">
        <pc:chgData name="Gavin Sangiovanni" userId="15eadc00-0b3e-4043-a162-845df97ac783" providerId="ADAL" clId="{1F847E9C-4633-4312-A7A1-42E91CEE7D11}" dt="2025-11-26T08:55:58.711" v="44" actId="2696"/>
        <pc:sldMkLst>
          <pc:docMk/>
          <pc:sldMk cId="21649206" sldId="600"/>
        </pc:sldMkLst>
      </pc:sldChg>
      <pc:sldChg chg="modSp mod">
        <pc:chgData name="Gavin Sangiovanni" userId="15eadc00-0b3e-4043-a162-845df97ac783" providerId="ADAL" clId="{1F847E9C-4633-4312-A7A1-42E91CEE7D11}" dt="2025-11-26T09:01:29.602" v="268" actId="255"/>
        <pc:sldMkLst>
          <pc:docMk/>
          <pc:sldMk cId="1516103859" sldId="601"/>
        </pc:sldMkLst>
        <pc:spChg chg="mod">
          <ac:chgData name="Gavin Sangiovanni" userId="15eadc00-0b3e-4043-a162-845df97ac783" providerId="ADAL" clId="{1F847E9C-4633-4312-A7A1-42E91CEE7D11}" dt="2025-11-26T09:01:29.602" v="268" actId="255"/>
          <ac:spMkLst>
            <pc:docMk/>
            <pc:sldMk cId="1516103859" sldId="601"/>
            <ac:spMk id="26" creationId="{1D42278B-7ADF-E5D3-C225-94620FF301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64D01-35E8-4452-912C-D015D08D157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E088D-210A-414C-8EE6-5FE4B5482A6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2DA3-817A-4599-B6D5-6185932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5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69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26236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4612" y="4893687"/>
            <a:ext cx="36576" cy="731520"/>
            <a:chOff x="3396343" y="431287"/>
            <a:chExt cx="36576" cy="914400"/>
          </a:xfrm>
        </p:grpSpPr>
        <p:sp>
          <p:nvSpPr>
            <p:cNvPr id="5" name="Rectangle 4"/>
            <p:cNvSpPr/>
            <p:nvPr/>
          </p:nvSpPr>
          <p:spPr>
            <a:xfrm>
              <a:off x="3396343" y="431287"/>
              <a:ext cx="36576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96343" y="888487"/>
              <a:ext cx="36576" cy="45720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14300" y="625104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2700000">
            <a:off x="251460" y="6388200"/>
            <a:ext cx="182880" cy="182880"/>
            <a:chOff x="3865319" y="433350"/>
            <a:chExt cx="182880" cy="18288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 rot="16200000">
            <a:off x="-1323604" y="3321278"/>
            <a:ext cx="3333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all" dirty="0">
                <a:solidFill>
                  <a:srgbClr val="595959"/>
                </a:solidFill>
                <a:latin typeface="Poppins" panose="00000500000000000000" pitchFamily="50" charset="0"/>
              </a:rPr>
              <a:t>INDEPENDENT NETWORKS ASSOCIATION</a:t>
            </a:r>
            <a:endParaRPr lang="en-US" sz="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D06E0A4-0CB7-6DB2-555D-819DB18CB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7134"/>
          <a:stretch/>
        </p:blipFill>
        <p:spPr>
          <a:xfrm rot="16200000">
            <a:off x="-45897" y="528142"/>
            <a:ext cx="906909" cy="3101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75CEE-6643-B3D2-F346-66F06DE543DD}"/>
              </a:ext>
            </a:extLst>
          </p:cNvPr>
          <p:cNvSpPr/>
          <p:nvPr userDrawn="1"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26236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7FD5D6-118C-ED8A-A8D6-B9328C292B06}"/>
              </a:ext>
            </a:extLst>
          </p:cNvPr>
          <p:cNvGrpSpPr/>
          <p:nvPr userDrawn="1"/>
        </p:nvGrpSpPr>
        <p:grpSpPr>
          <a:xfrm>
            <a:off x="324612" y="4893687"/>
            <a:ext cx="36576" cy="731520"/>
            <a:chOff x="3396343" y="431287"/>
            <a:chExt cx="36576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F85647-CFFA-8ECD-A024-92F686A0F198}"/>
                </a:ext>
              </a:extLst>
            </p:cNvPr>
            <p:cNvSpPr/>
            <p:nvPr/>
          </p:nvSpPr>
          <p:spPr>
            <a:xfrm>
              <a:off x="3396343" y="431287"/>
              <a:ext cx="36576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D243B5-0980-2FE9-8127-C9CD7331FB36}"/>
                </a:ext>
              </a:extLst>
            </p:cNvPr>
            <p:cNvSpPr/>
            <p:nvPr/>
          </p:nvSpPr>
          <p:spPr>
            <a:xfrm>
              <a:off x="3396343" y="888487"/>
              <a:ext cx="36576" cy="45720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BF1A74C-015E-55A2-DC29-A16B3208F27F}"/>
              </a:ext>
            </a:extLst>
          </p:cNvPr>
          <p:cNvSpPr/>
          <p:nvPr userDrawn="1"/>
        </p:nvSpPr>
        <p:spPr>
          <a:xfrm>
            <a:off x="114300" y="625104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BF3F1-9FF8-C907-F12C-97E4232BEB57}"/>
              </a:ext>
            </a:extLst>
          </p:cNvPr>
          <p:cNvGrpSpPr/>
          <p:nvPr userDrawn="1"/>
        </p:nvGrpSpPr>
        <p:grpSpPr>
          <a:xfrm rot="2700000">
            <a:off x="251460" y="6388200"/>
            <a:ext cx="182880" cy="182880"/>
            <a:chOff x="3865319" y="433350"/>
            <a:chExt cx="182880" cy="18288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E71722-98BC-61C9-76E0-7C91A7C87C5C}"/>
                </a:ext>
              </a:extLst>
            </p:cNvPr>
            <p:cNvCxnSpPr/>
            <p:nvPr/>
          </p:nvCxnSpPr>
          <p:spPr>
            <a:xfrm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48C150-A0A6-CC28-5752-1EE0AC7A5E31}"/>
                </a:ext>
              </a:extLst>
            </p:cNvPr>
            <p:cNvCxnSpPr/>
            <p:nvPr/>
          </p:nvCxnSpPr>
          <p:spPr>
            <a:xfrm rot="5400000"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87463-87D4-5BBB-A642-3184C8045FFE}"/>
              </a:ext>
            </a:extLst>
          </p:cNvPr>
          <p:cNvSpPr/>
          <p:nvPr userDrawn="1"/>
        </p:nvSpPr>
        <p:spPr>
          <a:xfrm rot="16200000">
            <a:off x="-1323604" y="3321278"/>
            <a:ext cx="3333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all" dirty="0">
                <a:solidFill>
                  <a:srgbClr val="595959"/>
                </a:solidFill>
                <a:latin typeface="Poppins" panose="00000500000000000000" pitchFamily="50" charset="0"/>
              </a:rPr>
              <a:t>INDEPENDENT NETWORKS ASSOCIATION</a:t>
            </a:r>
            <a:endParaRPr lang="en-US" sz="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529CD8-0BCB-B598-BE4D-C1006A4AE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7134"/>
          <a:stretch/>
        </p:blipFill>
        <p:spPr>
          <a:xfrm rot="16200000">
            <a:off x="-45897" y="528142"/>
            <a:ext cx="906909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rgbClr val="1413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30812" y="4893687"/>
            <a:ext cx="36576" cy="731520"/>
            <a:chOff x="3396343" y="431287"/>
            <a:chExt cx="36576" cy="914400"/>
          </a:xfrm>
        </p:grpSpPr>
        <p:sp>
          <p:nvSpPr>
            <p:cNvPr id="5" name="Rectangle 4"/>
            <p:cNvSpPr/>
            <p:nvPr/>
          </p:nvSpPr>
          <p:spPr>
            <a:xfrm>
              <a:off x="3396343" y="431287"/>
              <a:ext cx="36576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96343" y="888487"/>
              <a:ext cx="36576" cy="45720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1620500" y="625104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2700000">
            <a:off x="11757660" y="6388200"/>
            <a:ext cx="182880" cy="182880"/>
            <a:chOff x="3865319" y="433350"/>
            <a:chExt cx="182880" cy="18288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1666220" y="160019"/>
            <a:ext cx="365760" cy="365760"/>
            <a:chOff x="1148377" y="356294"/>
            <a:chExt cx="545910" cy="545910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1148377" y="356294"/>
              <a:ext cx="109182" cy="109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8377" y="574658"/>
              <a:ext cx="109182" cy="109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8377" y="793022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6741" y="356294"/>
              <a:ext cx="109182" cy="109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66741" y="574658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66741" y="793022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85105" y="356294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85105" y="574658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5105" y="793022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 rot="16200000">
            <a:off x="10182596" y="3321278"/>
            <a:ext cx="3333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all" dirty="0">
                <a:solidFill>
                  <a:srgbClr val="595959"/>
                </a:solidFill>
                <a:latin typeface="Poppins" panose="00000500000000000000" pitchFamily="50" charset="0"/>
              </a:rPr>
              <a:t>© 2022, NOAH THEME BY </a:t>
            </a:r>
            <a:r>
              <a:rPr lang="en-US" sz="800" cap="all" dirty="0">
                <a:solidFill>
                  <a:schemeClr val="tx1">
                    <a:lumMod val="90000"/>
                    <a:lumOff val="10000"/>
                  </a:schemeClr>
                </a:solidFill>
                <a:latin typeface="Poppins" panose="00000500000000000000" pitchFamily="50" charset="0"/>
              </a:rPr>
              <a:t>EIGHTINITI</a:t>
            </a:r>
            <a:endParaRPr lang="en-US" sz="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D6C3D-DD26-E17E-B49A-AC2D6A4D8AAD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rgbClr val="1413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257BB3-C9F9-067E-B89D-2C94E76A63B0}"/>
              </a:ext>
            </a:extLst>
          </p:cNvPr>
          <p:cNvGrpSpPr/>
          <p:nvPr userDrawn="1"/>
        </p:nvGrpSpPr>
        <p:grpSpPr>
          <a:xfrm>
            <a:off x="11830812" y="4893687"/>
            <a:ext cx="36576" cy="731520"/>
            <a:chOff x="3396343" y="431287"/>
            <a:chExt cx="36576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B9C922-6CE9-21B8-333F-1AE215AE3E29}"/>
                </a:ext>
              </a:extLst>
            </p:cNvPr>
            <p:cNvSpPr/>
            <p:nvPr/>
          </p:nvSpPr>
          <p:spPr>
            <a:xfrm>
              <a:off x="3396343" y="431287"/>
              <a:ext cx="36576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2B793B-F79F-024C-ADA5-02BA2EC2BEE7}"/>
                </a:ext>
              </a:extLst>
            </p:cNvPr>
            <p:cNvSpPr/>
            <p:nvPr/>
          </p:nvSpPr>
          <p:spPr>
            <a:xfrm>
              <a:off x="3396343" y="888487"/>
              <a:ext cx="36576" cy="45720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2C6805DE-BD27-A46A-079B-2B364F50FB8C}"/>
              </a:ext>
            </a:extLst>
          </p:cNvPr>
          <p:cNvSpPr/>
          <p:nvPr userDrawn="1"/>
        </p:nvSpPr>
        <p:spPr>
          <a:xfrm>
            <a:off x="11620500" y="625104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CAADFB-247D-FCD0-F292-00BB108A00D8}"/>
              </a:ext>
            </a:extLst>
          </p:cNvPr>
          <p:cNvGrpSpPr/>
          <p:nvPr userDrawn="1"/>
        </p:nvGrpSpPr>
        <p:grpSpPr>
          <a:xfrm rot="2700000">
            <a:off x="11757660" y="6388200"/>
            <a:ext cx="182880" cy="182880"/>
            <a:chOff x="3865319" y="433350"/>
            <a:chExt cx="182880" cy="18288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3A3581-A3D4-CAA9-C7C6-2965C404C0DE}"/>
                </a:ext>
              </a:extLst>
            </p:cNvPr>
            <p:cNvCxnSpPr/>
            <p:nvPr/>
          </p:nvCxnSpPr>
          <p:spPr>
            <a:xfrm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961E2E-B3F6-8AB9-335E-E9866D879FFB}"/>
                </a:ext>
              </a:extLst>
            </p:cNvPr>
            <p:cNvCxnSpPr/>
            <p:nvPr/>
          </p:nvCxnSpPr>
          <p:spPr>
            <a:xfrm rot="5400000">
              <a:off x="3956759" y="433350"/>
              <a:ext cx="0" cy="18288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C84556-15A3-D8DD-FBD3-2326E9EFB144}"/>
              </a:ext>
            </a:extLst>
          </p:cNvPr>
          <p:cNvGrpSpPr/>
          <p:nvPr userDrawn="1"/>
        </p:nvGrpSpPr>
        <p:grpSpPr>
          <a:xfrm>
            <a:off x="11666220" y="160019"/>
            <a:ext cx="365760" cy="365760"/>
            <a:chOff x="1148377" y="356294"/>
            <a:chExt cx="545910" cy="545910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02B3D3-73B0-B58A-0ED3-40519B4E0BBC}"/>
                </a:ext>
              </a:extLst>
            </p:cNvPr>
            <p:cNvSpPr/>
            <p:nvPr/>
          </p:nvSpPr>
          <p:spPr>
            <a:xfrm>
              <a:off x="1148377" y="356294"/>
              <a:ext cx="109182" cy="109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6D5AB7-C505-F226-52BE-C848193F26A4}"/>
                </a:ext>
              </a:extLst>
            </p:cNvPr>
            <p:cNvSpPr/>
            <p:nvPr/>
          </p:nvSpPr>
          <p:spPr>
            <a:xfrm>
              <a:off x="1148377" y="574658"/>
              <a:ext cx="109182" cy="109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0C5B75-CD7F-0F4F-4F63-190537C745AC}"/>
                </a:ext>
              </a:extLst>
            </p:cNvPr>
            <p:cNvSpPr/>
            <p:nvPr/>
          </p:nvSpPr>
          <p:spPr>
            <a:xfrm>
              <a:off x="1148377" y="793022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014242-1053-1B57-8C05-DDF1EFC46366}"/>
                </a:ext>
              </a:extLst>
            </p:cNvPr>
            <p:cNvSpPr/>
            <p:nvPr/>
          </p:nvSpPr>
          <p:spPr>
            <a:xfrm>
              <a:off x="1366741" y="356294"/>
              <a:ext cx="109182" cy="109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5FEB48-D0F7-C339-0BD9-7B24262D6D5E}"/>
                </a:ext>
              </a:extLst>
            </p:cNvPr>
            <p:cNvSpPr/>
            <p:nvPr/>
          </p:nvSpPr>
          <p:spPr>
            <a:xfrm>
              <a:off x="1366741" y="574658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D40D48A-085F-6A91-1FD6-B93D9EF1F34A}"/>
                </a:ext>
              </a:extLst>
            </p:cNvPr>
            <p:cNvSpPr/>
            <p:nvPr/>
          </p:nvSpPr>
          <p:spPr>
            <a:xfrm>
              <a:off x="1366741" y="793022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D31B45-0DF0-F34C-2AB1-ABC4117FDBED}"/>
                </a:ext>
              </a:extLst>
            </p:cNvPr>
            <p:cNvSpPr/>
            <p:nvPr/>
          </p:nvSpPr>
          <p:spPr>
            <a:xfrm>
              <a:off x="1585105" y="356294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E63F99-970D-5A18-6847-1F7F84DB1A41}"/>
                </a:ext>
              </a:extLst>
            </p:cNvPr>
            <p:cNvSpPr/>
            <p:nvPr/>
          </p:nvSpPr>
          <p:spPr>
            <a:xfrm>
              <a:off x="1585105" y="574658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EDC718C-A131-5AE6-0E42-7DE19D67EC11}"/>
                </a:ext>
              </a:extLst>
            </p:cNvPr>
            <p:cNvSpPr/>
            <p:nvPr/>
          </p:nvSpPr>
          <p:spPr>
            <a:xfrm>
              <a:off x="1585105" y="793022"/>
              <a:ext cx="109182" cy="109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81D163-76A8-987F-59D4-6C51EF13F40A}"/>
              </a:ext>
            </a:extLst>
          </p:cNvPr>
          <p:cNvSpPr/>
          <p:nvPr userDrawn="1"/>
        </p:nvSpPr>
        <p:spPr>
          <a:xfrm rot="16200000">
            <a:off x="10182596" y="3321278"/>
            <a:ext cx="3333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all" dirty="0">
                <a:solidFill>
                  <a:srgbClr val="595959"/>
                </a:solidFill>
                <a:latin typeface="Poppins" panose="00000500000000000000" pitchFamily="50" charset="0"/>
              </a:rPr>
              <a:t>© 2022, NOAH THEME BY </a:t>
            </a:r>
            <a:r>
              <a:rPr lang="en-US" sz="800" cap="all" dirty="0">
                <a:solidFill>
                  <a:schemeClr val="tx1">
                    <a:lumMod val="90000"/>
                    <a:lumOff val="10000"/>
                  </a:schemeClr>
                </a:solidFill>
                <a:latin typeface="Poppins" panose="00000500000000000000" pitchFamily="50" charset="0"/>
              </a:rPr>
              <a:t>EIGHTINITI</a:t>
            </a:r>
            <a:endParaRPr lang="en-US" sz="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FD5F-B99C-4874-BE8D-24C5EF1E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ina-independent-networks-association" TargetMode="External"/><Relationship Id="rId2" Type="http://schemas.openxmlformats.org/officeDocument/2006/relationships/hyperlink" Target="https://ina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na.org.uk?subject=I'd%20like%20to%20get%20in%20touch%20with%20the%20I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2E84AC-73C4-DDB2-AB8A-8B72E8CDDEF2}"/>
              </a:ext>
            </a:extLst>
          </p:cNvPr>
          <p:cNvSpPr/>
          <p:nvPr/>
        </p:nvSpPr>
        <p:spPr>
          <a:xfrm>
            <a:off x="679417" y="0"/>
            <a:ext cx="8065008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" r="-282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9417" y="0"/>
            <a:ext cx="8065008" cy="6858000"/>
          </a:xfrm>
          <a:prstGeom prst="rect">
            <a:avLst/>
          </a:prstGeom>
          <a:solidFill>
            <a:srgbClr val="272368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016391" y="685800"/>
            <a:ext cx="5486400" cy="548640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17678" y="3044784"/>
            <a:ext cx="3978338" cy="10611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sz="3600" dirty="0">
                <a:solidFill>
                  <a:schemeClr val="bg1"/>
                </a:solidFill>
                <a:latin typeface="+mj-lt"/>
              </a:rPr>
              <a:t>INA Growth Summit 2025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17678" y="4413461"/>
            <a:ext cx="388382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a typeface="Titillium" charset="0"/>
                <a:cs typeface="Titillium" charset="0"/>
              </a:rPr>
              <a:t>Charting the Future of Independent Networks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89B28AF-439D-F639-945D-6F1B7CC6E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874" y="1439198"/>
            <a:ext cx="2041102" cy="1110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DB6C43-627A-F812-72D7-89D23ADBF485}"/>
              </a:ext>
            </a:extLst>
          </p:cNvPr>
          <p:cNvSpPr/>
          <p:nvPr/>
        </p:nvSpPr>
        <p:spPr>
          <a:xfrm>
            <a:off x="1181119" y="2889026"/>
            <a:ext cx="482998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sz="3600" b="1" dirty="0">
                <a:solidFill>
                  <a:schemeClr val="bg1"/>
                </a:solidFill>
              </a:rPr>
              <a:t>Post-Conference Report</a:t>
            </a:r>
          </a:p>
        </p:txBody>
      </p:sp>
    </p:spTree>
    <p:extLst>
      <p:ext uri="{BB962C8B-B14F-4D97-AF65-F5344CB8AC3E}">
        <p14:creationId xmlns:p14="http://schemas.microsoft.com/office/powerpoint/2010/main" val="33489231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061340" y="979711"/>
            <a:ext cx="159598" cy="53013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8C3F888E-F565-F186-B957-17083C683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4" y="0"/>
            <a:ext cx="524408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0CA94D-3EDE-BD09-5F05-FA87DA8693F4}"/>
              </a:ext>
            </a:extLst>
          </p:cNvPr>
          <p:cNvSpPr/>
          <p:nvPr/>
        </p:nvSpPr>
        <p:spPr>
          <a:xfrm>
            <a:off x="726074" y="0"/>
            <a:ext cx="5244084" cy="6858000"/>
          </a:xfrm>
          <a:prstGeom prst="rect">
            <a:avLst/>
          </a:prstGeom>
          <a:solidFill>
            <a:schemeClr val="accent2">
              <a:alpha val="38039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52780" y="979711"/>
            <a:ext cx="6350440" cy="53013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4504" y="2002762"/>
            <a:ext cx="5794943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</a:rPr>
              <a:t>Bringing the right people into the room</a:t>
            </a:r>
          </a:p>
          <a:p>
            <a:pPr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Over 70 leaders from independent networks, developers, investors, regulators, government, local authorities and advisers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Representation from electricity, gas, water, heat and digital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Focused on how independent networks can unlock the infrastructure the UK needs for </a:t>
            </a:r>
            <a:r>
              <a:rPr lang="en-US" sz="1400" b="1" dirty="0">
                <a:solidFill>
                  <a:schemeClr val="bg1"/>
                </a:solidFill>
              </a:rPr>
              <a:t>housing, growth and net zero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</a:rPr>
              <a:t>Our aims for the day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Share insight on the policy and regulatory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Test ideas with people delivering projects on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Capture clear priorities for INA’s </a:t>
            </a:r>
            <a:r>
              <a:rPr lang="en-US" sz="1400" b="1" dirty="0">
                <a:solidFill>
                  <a:schemeClr val="bg1"/>
                </a:solidFill>
              </a:rPr>
              <a:t>2026 workplan and 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Build relationships across sectors to help you deliver schemes more quickly and effectively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61714" y="1392147"/>
            <a:ext cx="479391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sz="2400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595703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0724" y="1140666"/>
            <a:ext cx="4655975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What we discussed</a:t>
            </a:r>
          </a:p>
          <a:p>
            <a:pPr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How policy and regulation are evolving across GB, devolved nations and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increasing role of metro mayors, combined authorities and local plans in shaping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practical experience of IDNOs, IGTs and NAVs working with multiple incumbents and regulators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Key messages from you</a:t>
            </a:r>
          </a:p>
          <a:p>
            <a:pPr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Independent Water Companies (NAVs) still face </a:t>
            </a:r>
            <a:r>
              <a:rPr lang="en-US" sz="1400" b="1" dirty="0">
                <a:solidFill>
                  <a:schemeClr val="bg1"/>
                </a:solidFill>
              </a:rPr>
              <a:t>disproportionate, site-by-site licensing and approvals</a:t>
            </a:r>
            <a:r>
              <a:rPr lang="en-US" sz="1400" dirty="0">
                <a:solidFill>
                  <a:schemeClr val="bg1"/>
                </a:solidFill>
              </a:rPr>
              <a:t>, delaying major housing and mixed-use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Differing technical standards and processes between incumbents add </a:t>
            </a:r>
            <a:r>
              <a:rPr lang="en-US" sz="1400" b="1" dirty="0">
                <a:solidFill>
                  <a:schemeClr val="bg1"/>
                </a:solidFill>
              </a:rPr>
              <a:t>avoidable cost and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Infrastructure decision-making is becoming more devolved – but </a:t>
            </a:r>
            <a:r>
              <a:rPr lang="en-US" sz="1400" b="1" dirty="0">
                <a:solidFill>
                  <a:schemeClr val="bg1"/>
                </a:solidFill>
              </a:rPr>
              <a:t>independent networks are not always visible at those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You want the INA to provide a </a:t>
            </a:r>
            <a:r>
              <a:rPr lang="en-US" sz="1400" b="1" dirty="0">
                <a:solidFill>
                  <a:schemeClr val="bg1"/>
                </a:solidFill>
              </a:rPr>
              <a:t>single, coherent voice</a:t>
            </a:r>
            <a:r>
              <a:rPr lang="en-US" sz="1400" dirty="0">
                <a:solidFill>
                  <a:schemeClr val="bg1"/>
                </a:solidFill>
              </a:rPr>
              <a:t> across government, Ofgem, Ofwat and devolved/regional bodies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20C4C-7621-9192-85B4-5BACA8AE5D12}"/>
              </a:ext>
            </a:extLst>
          </p:cNvPr>
          <p:cNvSpPr txBox="1"/>
          <p:nvPr/>
        </p:nvSpPr>
        <p:spPr>
          <a:xfrm>
            <a:off x="1010724" y="366814"/>
            <a:ext cx="4764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b="1" dirty="0">
                <a:solidFill>
                  <a:schemeClr val="bg1"/>
                </a:solidFill>
                <a:latin typeface="+mj-lt"/>
              </a:rPr>
              <a:t>Key Learnings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.</a:t>
            </a:r>
            <a:br>
              <a:rPr lang="en-GB" b="1" dirty="0">
                <a:solidFill>
                  <a:schemeClr val="bg1"/>
                </a:solidFill>
                <a:latin typeface="+mj-lt"/>
              </a:rPr>
            </a:br>
            <a:r>
              <a:rPr b="1" dirty="0">
                <a:solidFill>
                  <a:schemeClr val="bg1"/>
                </a:solidFill>
                <a:latin typeface="+mj-lt"/>
              </a:rPr>
              <a:t>Government &amp; Devolved Agenda</a:t>
            </a:r>
          </a:p>
        </p:txBody>
      </p:sp>
      <p:pic>
        <p:nvPicPr>
          <p:cNvPr id="4" name="Picture 3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8023E753-5DAB-26D3-59A4-3680547B5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8"/>
          <a:stretch>
            <a:fillRect/>
          </a:stretch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AD2D99-09DD-B644-6642-1A9BCCDB875F}"/>
              </a:ext>
            </a:extLst>
          </p:cNvPr>
          <p:cNvSpPr/>
          <p:nvPr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chemeClr val="accent2">
              <a:alpha val="38039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40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55269" y="1250612"/>
            <a:ext cx="4948371" cy="51090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What we discussed</a:t>
            </a:r>
          </a:p>
          <a:p>
            <a:pPr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chemeClr val="bg1"/>
                </a:solidFill>
              </a:rPr>
              <a:t>How independent networks support housing delivery, regeneration and low-carbon infrastructure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chemeClr val="bg1"/>
                </a:solidFill>
              </a:rPr>
              <a:t>The investment climate for new connections and multi-utility schemes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chemeClr val="bg1"/>
                </a:solidFill>
              </a:rPr>
              <a:t>The impact of connections reform, charging structures and land rights on your projects</a:t>
            </a:r>
            <a:endParaRPr lang="en-US" sz="11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Key messages from you</a:t>
            </a:r>
          </a:p>
          <a:p>
            <a:pP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There is strong </a:t>
            </a:r>
            <a:r>
              <a:rPr lang="en-US" sz="1100" b="1" dirty="0">
                <a:solidFill>
                  <a:schemeClr val="bg1"/>
                </a:solidFill>
              </a:rPr>
              <a:t>appetite to invest</a:t>
            </a:r>
            <a:r>
              <a:rPr lang="en-US" sz="1100" dirty="0">
                <a:solidFill>
                  <a:schemeClr val="bg1"/>
                </a:solidFill>
              </a:rPr>
              <a:t> – but uncertainty around connections, charging and land rights slows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Developers and investors need </a:t>
            </a:r>
            <a:r>
              <a:rPr lang="en-US" sz="1100" b="1" dirty="0">
                <a:solidFill>
                  <a:schemeClr val="bg1"/>
                </a:solidFill>
              </a:rPr>
              <a:t>earlier, clearer information</a:t>
            </a:r>
            <a:r>
              <a:rPr lang="en-US" sz="1100" dirty="0">
                <a:solidFill>
                  <a:schemeClr val="bg1"/>
                </a:solidFill>
              </a:rPr>
              <a:t> on capacity, queues and likely timescales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Data </a:t>
            </a:r>
            <a:r>
              <a:rPr lang="en-US" sz="1100" dirty="0" err="1">
                <a:solidFill>
                  <a:schemeClr val="bg1"/>
                </a:solidFill>
              </a:rPr>
              <a:t>centres</a:t>
            </a:r>
            <a:r>
              <a:rPr lang="en-US" sz="1100" dirty="0">
                <a:solidFill>
                  <a:schemeClr val="bg1"/>
                </a:solidFill>
              </a:rPr>
              <a:t>, EV charging and heat networks are changing local system needs, creating </a:t>
            </a:r>
            <a:r>
              <a:rPr lang="en-US" sz="1100" b="1" dirty="0">
                <a:solidFill>
                  <a:schemeClr val="bg1"/>
                </a:solidFill>
              </a:rPr>
              <a:t>new pinch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Independent networks’ ability to provide </a:t>
            </a:r>
            <a:r>
              <a:rPr lang="en-US" sz="1100" b="1" dirty="0">
                <a:solidFill>
                  <a:schemeClr val="bg1"/>
                </a:solidFill>
              </a:rPr>
              <a:t>multi-utility, GB-wide solutions</a:t>
            </a:r>
            <a:r>
              <a:rPr lang="en-US" sz="1100" dirty="0">
                <a:solidFill>
                  <a:schemeClr val="bg1"/>
                </a:solidFill>
              </a:rPr>
              <a:t> is a major advantage – but not always </a:t>
            </a:r>
            <a:r>
              <a:rPr lang="en-US" sz="1100" dirty="0" err="1">
                <a:solidFill>
                  <a:schemeClr val="bg1"/>
                </a:solidFill>
              </a:rPr>
              <a:t>recognised</a:t>
            </a:r>
            <a:r>
              <a:rPr lang="en-US" sz="1100" dirty="0">
                <a:solidFill>
                  <a:schemeClr val="bg1"/>
                </a:solidFill>
              </a:rPr>
              <a:t> in planning and policy</a:t>
            </a:r>
          </a:p>
          <a:p>
            <a:pPr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What this means for your </a:t>
            </a:r>
            <a:r>
              <a:rPr lang="en-US" sz="1200" b="1" dirty="0" err="1">
                <a:solidFill>
                  <a:schemeClr val="bg1"/>
                </a:solidFill>
                <a:latin typeface="+mj-lt"/>
              </a:rPr>
              <a:t>organisation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Developers and landowners can use independent networks to </a:t>
            </a:r>
            <a:r>
              <a:rPr lang="en-US" sz="1100" b="1" dirty="0">
                <a:solidFill>
                  <a:schemeClr val="bg1"/>
                </a:solidFill>
              </a:rPr>
              <a:t>de-risk phasing</a:t>
            </a:r>
            <a:r>
              <a:rPr lang="en-US" sz="1100" dirty="0">
                <a:solidFill>
                  <a:schemeClr val="bg1"/>
                </a:solidFill>
              </a:rPr>
              <a:t> and bring forward early stages of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Network operators can differentiate by offering </a:t>
            </a:r>
            <a:r>
              <a:rPr lang="en-US" sz="1100" b="1" dirty="0">
                <a:solidFill>
                  <a:schemeClr val="bg1"/>
                </a:solidFill>
              </a:rPr>
              <a:t>data-driven, whole-site offers</a:t>
            </a:r>
            <a:r>
              <a:rPr lang="en-US" sz="1100" dirty="0">
                <a:solidFill>
                  <a:schemeClr val="bg1"/>
                </a:solidFill>
              </a:rPr>
              <a:t>, not just point-to-point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Investors can take confidence from a sector that is </a:t>
            </a:r>
            <a:r>
              <a:rPr lang="en-US" sz="1100" b="1" dirty="0">
                <a:solidFill>
                  <a:schemeClr val="bg1"/>
                </a:solidFill>
              </a:rPr>
              <a:t>increasingly central to government objectives</a:t>
            </a:r>
            <a:r>
              <a:rPr lang="en-US" sz="1100" dirty="0">
                <a:solidFill>
                  <a:schemeClr val="bg1"/>
                </a:solidFill>
              </a:rPr>
              <a:t> on housing and net zero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20C4C-7621-9192-85B4-5BACA8AE5D12}"/>
              </a:ext>
            </a:extLst>
          </p:cNvPr>
          <p:cNvSpPr txBox="1"/>
          <p:nvPr/>
        </p:nvSpPr>
        <p:spPr>
          <a:xfrm>
            <a:off x="924843" y="294794"/>
            <a:ext cx="494837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b="1" dirty="0">
                <a:solidFill>
                  <a:schemeClr val="bg1"/>
                </a:solidFill>
                <a:latin typeface="+mj-lt"/>
              </a:rPr>
              <a:t>Key Learnings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. </a:t>
            </a:r>
            <a:br>
              <a:rPr lang="en-GB" b="1" dirty="0">
                <a:solidFill>
                  <a:schemeClr val="bg1"/>
                </a:solidFill>
                <a:latin typeface="+mj-lt"/>
              </a:rPr>
            </a:br>
            <a:r>
              <a:rPr b="1" dirty="0">
                <a:solidFill>
                  <a:schemeClr val="bg1"/>
                </a:solidFill>
                <a:latin typeface="+mj-lt"/>
              </a:rPr>
              <a:t>Sustainable Growth &amp; Investment</a:t>
            </a:r>
          </a:p>
        </p:txBody>
      </p:sp>
      <p:pic>
        <p:nvPicPr>
          <p:cNvPr id="5" name="Picture 4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A835E36B-3ADE-6071-CAE7-FFDD7C68F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1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5444D7-AECB-5687-13D7-A3BE56F9CC22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2">
              <a:alpha val="38039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755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36372" y="1254060"/>
            <a:ext cx="4995025" cy="53091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What we discussed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How customer expectations are changing – particularly around communication and vulnerability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widening definition of resilience: climate impacts, critical national infrastructure and system interdependencies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How independent networks already meet, and often exceed, existing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Key messages from you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Customers expect </a:t>
            </a:r>
            <a:r>
              <a:rPr lang="en-US" sz="1100" b="1" dirty="0">
                <a:solidFill>
                  <a:schemeClr val="bg1"/>
                </a:solidFill>
              </a:rPr>
              <a:t>clear, proactive communication</a:t>
            </a:r>
            <a:r>
              <a:rPr lang="en-US" sz="1100" dirty="0">
                <a:solidFill>
                  <a:schemeClr val="bg1"/>
                </a:solidFill>
              </a:rPr>
              <a:t>, especially during interruptions and planned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Resilience now covers </a:t>
            </a:r>
            <a:r>
              <a:rPr lang="en-US" sz="1100" b="1" dirty="0">
                <a:solidFill>
                  <a:schemeClr val="bg1"/>
                </a:solidFill>
              </a:rPr>
              <a:t>extreme weather, cyber risk, data </a:t>
            </a:r>
            <a:r>
              <a:rPr lang="en-US" sz="1100" b="1" dirty="0" err="1">
                <a:solidFill>
                  <a:schemeClr val="bg1"/>
                </a:solidFill>
              </a:rPr>
              <a:t>centres</a:t>
            </a:r>
            <a:r>
              <a:rPr lang="en-US" sz="1100" b="1" dirty="0">
                <a:solidFill>
                  <a:schemeClr val="bg1"/>
                </a:solidFill>
              </a:rPr>
              <a:t>, water scarcity and inter-utility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You want </a:t>
            </a:r>
            <a:r>
              <a:rPr lang="en-US" sz="1100" b="1" dirty="0">
                <a:solidFill>
                  <a:schemeClr val="bg1"/>
                </a:solidFill>
              </a:rPr>
              <a:t>consistent minimum standards</a:t>
            </a:r>
            <a:r>
              <a:rPr lang="en-US" sz="1100" dirty="0">
                <a:solidFill>
                  <a:schemeClr val="bg1"/>
                </a:solidFill>
              </a:rPr>
              <a:t> across all networks, so customers see the same level of service wherever they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Better, GDPR-compliant </a:t>
            </a:r>
            <a:r>
              <a:rPr lang="en-US" sz="1100" b="1" dirty="0">
                <a:solidFill>
                  <a:schemeClr val="bg1"/>
                </a:solidFill>
              </a:rPr>
              <a:t>data-sharing on priority services and vulnerability</a:t>
            </a:r>
            <a:r>
              <a:rPr lang="en-US" sz="1100" dirty="0">
                <a:solidFill>
                  <a:schemeClr val="bg1"/>
                </a:solidFill>
              </a:rPr>
              <a:t> would help you support customers more effectively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What this means for your </a:t>
            </a:r>
            <a:r>
              <a:rPr lang="en-US" sz="1200" b="1" dirty="0" err="1">
                <a:solidFill>
                  <a:schemeClr val="bg1"/>
                </a:solidFill>
                <a:latin typeface="+mj-lt"/>
              </a:rPr>
              <a:t>organisation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Investing in </a:t>
            </a:r>
            <a:r>
              <a:rPr lang="en-US" sz="1100" b="1" dirty="0">
                <a:solidFill>
                  <a:schemeClr val="bg1"/>
                </a:solidFill>
              </a:rPr>
              <a:t>customer insight and communication</a:t>
            </a:r>
            <a:r>
              <a:rPr lang="en-US" sz="1100" dirty="0">
                <a:solidFill>
                  <a:schemeClr val="bg1"/>
                </a:solidFill>
              </a:rPr>
              <a:t> is a core part of resilience, not an optional extra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Working with local authorities, housing providers and community groups can improve </a:t>
            </a:r>
            <a:r>
              <a:rPr lang="en-US" sz="1100" b="1" dirty="0">
                <a:solidFill>
                  <a:schemeClr val="bg1"/>
                </a:solidFill>
              </a:rPr>
              <a:t>reach and trust</a:t>
            </a:r>
            <a:r>
              <a:rPr lang="en-US" sz="1100" dirty="0">
                <a:solidFill>
                  <a:schemeClr val="bg1"/>
                </a:solidFill>
              </a:rPr>
              <a:t> in emergencies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Independent networks can use their agility to </a:t>
            </a:r>
            <a:r>
              <a:rPr lang="en-US" sz="1100" b="1" dirty="0">
                <a:solidFill>
                  <a:schemeClr val="bg1"/>
                </a:solidFill>
              </a:rPr>
              <a:t>pilot new approaches</a:t>
            </a:r>
            <a:r>
              <a:rPr lang="en-US" sz="1100" dirty="0">
                <a:solidFill>
                  <a:schemeClr val="bg1"/>
                </a:solidFill>
              </a:rPr>
              <a:t> – for example, multi-utility customer messaging and shared PSR support</a:t>
            </a:r>
          </a:p>
          <a:p>
            <a:pPr algn="just"/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20C4C-7621-9192-85B4-5BACA8AE5D12}"/>
              </a:ext>
            </a:extLst>
          </p:cNvPr>
          <p:cNvSpPr txBox="1"/>
          <p:nvPr/>
        </p:nvSpPr>
        <p:spPr>
          <a:xfrm>
            <a:off x="836609" y="294794"/>
            <a:ext cx="499502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b="1" dirty="0">
                <a:solidFill>
                  <a:schemeClr val="bg1"/>
                </a:solidFill>
                <a:latin typeface="+mj-lt"/>
              </a:rPr>
              <a:t>Key Learnings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.</a:t>
            </a:r>
            <a:br>
              <a:rPr lang="en-GB" b="1" dirty="0">
                <a:solidFill>
                  <a:schemeClr val="bg1"/>
                </a:solidFill>
                <a:latin typeface="+mj-lt"/>
              </a:rPr>
            </a:br>
            <a:r>
              <a:rPr b="1" dirty="0">
                <a:solidFill>
                  <a:schemeClr val="bg1"/>
                </a:solidFill>
                <a:latin typeface="+mj-lt"/>
              </a:rPr>
              <a:t>Customers &amp; Strategic Resilience</a:t>
            </a:r>
          </a:p>
        </p:txBody>
      </p:sp>
      <p:pic>
        <p:nvPicPr>
          <p:cNvPr id="6" name="Picture 5" descr="A hand writing on a white board&#10;&#10;AI-generated content may be incorrect.">
            <a:extLst>
              <a:ext uri="{FF2B5EF4-FFF2-40B4-BE49-F238E27FC236}">
                <a16:creationId xmlns:a16="http://schemas.microsoft.com/office/drawing/2014/main" id="{1F6C2089-5368-D82C-CA11-32D88C16C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1"/>
          <a:stretch>
            <a:fillRect/>
          </a:stretch>
        </p:blipFill>
        <p:spPr>
          <a:xfrm>
            <a:off x="6095526" y="0"/>
            <a:ext cx="609600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98FE2A-A6CC-192E-6AFD-C893D1742DF5}"/>
              </a:ext>
            </a:extLst>
          </p:cNvPr>
          <p:cNvSpPr/>
          <p:nvPr/>
        </p:nvSpPr>
        <p:spPr>
          <a:xfrm>
            <a:off x="6095527" y="0"/>
            <a:ext cx="6096001" cy="6858000"/>
          </a:xfrm>
          <a:prstGeom prst="rect">
            <a:avLst/>
          </a:prstGeom>
          <a:solidFill>
            <a:schemeClr val="accent2">
              <a:alpha val="38039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610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D93BF-4676-4CEB-FBF9-452E5DF05B3C}"/>
              </a:ext>
            </a:extLst>
          </p:cNvPr>
          <p:cNvSpPr/>
          <p:nvPr/>
        </p:nvSpPr>
        <p:spPr>
          <a:xfrm>
            <a:off x="1036295" y="1179082"/>
            <a:ext cx="10412366" cy="53013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0763" y="1336765"/>
            <a:ext cx="10519245" cy="49859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How your input is shaping our work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Based on what we heard at the Growth Summit, INA will focus on: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Regulatory consistency and proportionality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Campaigning for streamlined NAV licensing and simpler, aligned technical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Ensuring independent networks’ role is </a:t>
            </a:r>
            <a:r>
              <a:rPr lang="en-US" sz="1200" dirty="0" err="1">
                <a:solidFill>
                  <a:schemeClr val="bg1"/>
                </a:solidFill>
              </a:rPr>
              <a:t>recognised</a:t>
            </a:r>
            <a:r>
              <a:rPr lang="en-US" sz="1200" dirty="0">
                <a:solidFill>
                  <a:schemeClr val="bg1"/>
                </a:solidFill>
              </a:rPr>
              <a:t> in national and regional infrastructure plans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Connections reform and data transparency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Pushing for fair, predictable processes for </a:t>
            </a:r>
            <a:r>
              <a:rPr lang="en-US" sz="1200" b="1" dirty="0">
                <a:solidFill>
                  <a:schemeClr val="bg1"/>
                </a:solidFill>
              </a:rPr>
              <a:t>demand as well as generation</a:t>
            </a:r>
            <a:r>
              <a:rPr lang="en-US" sz="1200" dirty="0">
                <a:solidFill>
                  <a:schemeClr val="bg1"/>
                </a:solidFill>
              </a:rPr>
              <a:t>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Working with members to evidence the benefits of better queue and capacity data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Customer and resilience standards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Assessing our members against the INAs Customer Commitment framework on </a:t>
            </a:r>
            <a:r>
              <a:rPr lang="en-US" sz="1200" b="1" dirty="0">
                <a:solidFill>
                  <a:schemeClr val="bg1"/>
                </a:solidFill>
              </a:rPr>
              <a:t>customer service, vulnerability and resilience </a:t>
            </a:r>
            <a:r>
              <a:rPr lang="en-US" sz="1200" dirty="0">
                <a:solidFill>
                  <a:schemeClr val="bg1"/>
                </a:solidFill>
              </a:rPr>
              <a:t>and sharing best practice across the independent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Using member experience to inform regulatory approaches to resilience across utilities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Devolved and regional engagement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Building systematic relationships with </a:t>
            </a:r>
            <a:r>
              <a:rPr lang="en-US" sz="1200" b="1" dirty="0">
                <a:solidFill>
                  <a:schemeClr val="bg1"/>
                </a:solidFill>
              </a:rPr>
              <a:t>metro mayors, combined authorities and local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Positioning members as partners of choice for new housing, regeneration and low-carbon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20C4C-7621-9192-85B4-5BACA8AE5D12}"/>
              </a:ext>
            </a:extLst>
          </p:cNvPr>
          <p:cNvSpPr txBox="1"/>
          <p:nvPr/>
        </p:nvSpPr>
        <p:spPr>
          <a:xfrm>
            <a:off x="1125858" y="821361"/>
            <a:ext cx="555372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From Summit Insights to INA’s 2026 Priorities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0790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4DE1A-EA7C-09D0-3F93-B2E8BF536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1BB9D2-54FD-5743-BE76-1B795B67B040}"/>
              </a:ext>
            </a:extLst>
          </p:cNvPr>
          <p:cNvSpPr/>
          <p:nvPr/>
        </p:nvSpPr>
        <p:spPr>
          <a:xfrm>
            <a:off x="1036294" y="1179082"/>
            <a:ext cx="10613713" cy="53013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42278B-7ADF-E5D3-C225-94620FF30167}"/>
              </a:ext>
            </a:extLst>
          </p:cNvPr>
          <p:cNvSpPr/>
          <p:nvPr/>
        </p:nvSpPr>
        <p:spPr>
          <a:xfrm>
            <a:off x="1130763" y="1420585"/>
            <a:ext cx="10519245" cy="48013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Keep the momentum going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Stay connected with 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Follow our updates and consultations – sign up to our newsletter at </a:t>
            </a:r>
            <a:r>
              <a:rPr lang="en-US" sz="1500" dirty="0">
                <a:solidFill>
                  <a:srgbClr val="26236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ina.org.uk</a:t>
            </a:r>
            <a:r>
              <a:rPr lang="en-US" sz="1500" dirty="0">
                <a:solidFill>
                  <a:srgbClr val="262368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or</a:t>
            </a:r>
            <a:r>
              <a:rPr lang="en-US" sz="1500" dirty="0">
                <a:solidFill>
                  <a:srgbClr val="262368"/>
                </a:solidFill>
              </a:rPr>
              <a:t> </a:t>
            </a:r>
            <a:r>
              <a:rPr lang="en-US" sz="1500" dirty="0">
                <a:solidFill>
                  <a:srgbClr val="2623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us on LinkedIn</a:t>
            </a:r>
            <a:r>
              <a:rPr lang="en-US" sz="1500" dirty="0">
                <a:solidFill>
                  <a:srgbClr val="262368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Look out for </a:t>
            </a:r>
            <a:r>
              <a:rPr lang="en-US" sz="1500" b="1" dirty="0">
                <a:solidFill>
                  <a:schemeClr val="bg1"/>
                </a:solidFill>
              </a:rPr>
              <a:t>follow-up roundtables and regional events</a:t>
            </a:r>
            <a:r>
              <a:rPr lang="en-US" sz="1500" dirty="0">
                <a:solidFill>
                  <a:schemeClr val="bg1"/>
                </a:solidFill>
              </a:rPr>
              <a:t> in 2026. We’ll be sending out more information shortly.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Contact the INA team to discuss specific issues, ideas or opportunities to collaborate. Email us directly at </a:t>
            </a:r>
            <a:r>
              <a:rPr lang="en-US" sz="1500" dirty="0">
                <a:solidFill>
                  <a:srgbClr val="2723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info@ina.org.uk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+mj-lt"/>
              </a:rPr>
              <a:t>Share your evidence and case studies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Provide examples of projects where independent networks have unlocked housing, regeneration or low-carbon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+mj-lt"/>
              </a:rPr>
              <a:t>Engage regionally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Work with us to build relationships with devolved and regional bodies in your areas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Thank you for contributing to the INA Growth Summit 2025 – your insight is directly shaping what we do next.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01069-4986-2A9A-64C9-648F11C2C90C}"/>
              </a:ext>
            </a:extLst>
          </p:cNvPr>
          <p:cNvSpPr txBox="1"/>
          <p:nvPr/>
        </p:nvSpPr>
        <p:spPr>
          <a:xfrm>
            <a:off x="1217298" y="821361"/>
            <a:ext cx="555372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Delegates Can Stay Involved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10385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2.0.5522"/>
  <p:tag name="SLIDO_PRESENTATION_ID" val="00000000-0000-0000-0000-000000000000"/>
  <p:tag name="SLIDO_EVENT_UUID" val="c64f3560-e092-4422-a8df-79df520272be"/>
  <p:tag name="SLIDO_EVENT_SECTION_UUID" val="a9f18e69-bd1d-45de-846b-6e2fa4644575"/>
</p:tagLst>
</file>

<file path=ppt/theme/theme1.xml><?xml version="1.0" encoding="utf-8"?>
<a:theme xmlns:a="http://schemas.openxmlformats.org/drawingml/2006/main" name="Theme1">
  <a:themeElements>
    <a:clrScheme name="Custom 3">
      <a:dk1>
        <a:srgbClr val="272368"/>
      </a:dk1>
      <a:lt1>
        <a:srgbClr val="FFFFFF"/>
      </a:lt1>
      <a:dk2>
        <a:srgbClr val="272569"/>
      </a:dk2>
      <a:lt2>
        <a:srgbClr val="CEDBE6"/>
      </a:lt2>
      <a:accent1>
        <a:srgbClr val="1E6DB7"/>
      </a:accent1>
      <a:accent2>
        <a:srgbClr val="239FD9"/>
      </a:accent2>
      <a:accent3>
        <a:srgbClr val="25A7DF"/>
      </a:accent3>
      <a:accent4>
        <a:srgbClr val="225BA9"/>
      </a:accent4>
      <a:accent5>
        <a:srgbClr val="84ACB6"/>
      </a:accent5>
      <a:accent6>
        <a:srgbClr val="2683C6"/>
      </a:accent6>
      <a:hlink>
        <a:srgbClr val="23A8DF"/>
      </a:hlink>
      <a:folHlink>
        <a:srgbClr val="595959"/>
      </a:folHlink>
    </a:clrScheme>
    <a:fontScheme name="Custom 90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A709362-5405-4A77-B478-1FD20714C45B}" vid="{6BB16D76-57D5-4E39-A0A3-E5E074F83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67663BDF3E747AE80EE1755F4CD9E" ma:contentTypeVersion="14" ma:contentTypeDescription="Create a new document." ma:contentTypeScope="" ma:versionID="5707b8bc1414d395034c8def59a495e6">
  <xsd:schema xmlns:xsd="http://www.w3.org/2001/XMLSchema" xmlns:xs="http://www.w3.org/2001/XMLSchema" xmlns:p="http://schemas.microsoft.com/office/2006/metadata/properties" xmlns:ns2="4307b41f-1ab9-4c4a-9683-9c346fefcbae" xmlns:ns3="f16aad05-a7ea-4a61-b95d-dba3a9718f5e" targetNamespace="http://schemas.microsoft.com/office/2006/metadata/properties" ma:root="true" ma:fieldsID="c3f4df74b2ea4c72200ba93dfa3325b3" ns2:_="" ns3:_="">
    <xsd:import namespace="4307b41f-1ab9-4c4a-9683-9c346fefcbae"/>
    <xsd:import namespace="f16aad05-a7ea-4a61-b95d-dba3a9718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7b41f-1ab9-4c4a-9683-9c346fefc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a5f2e-bc11-4232-8d4b-fb5dae02bf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aad05-a7ea-4a61-b95d-dba3a9718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0c62958-9c08-4aeb-8826-3b11ceafb050}" ma:internalName="TaxCatchAll" ma:showField="CatchAllData" ma:web="f16aad05-a7ea-4a61-b95d-dba3a9718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7b41f-1ab9-4c4a-9683-9c346fefcbae">
      <Terms xmlns="http://schemas.microsoft.com/office/infopath/2007/PartnerControls"/>
    </lcf76f155ced4ddcb4097134ff3c332f>
    <TaxCatchAll xmlns="f16aad05-a7ea-4a61-b95d-dba3a9718f5e" xsi:nil="true"/>
  </documentManagement>
</p:properties>
</file>

<file path=customXml/itemProps1.xml><?xml version="1.0" encoding="utf-8"?>
<ds:datastoreItem xmlns:ds="http://schemas.openxmlformats.org/officeDocument/2006/customXml" ds:itemID="{7B392A68-CB8A-4BCB-BFE7-7C3A6329E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7b41f-1ab9-4c4a-9683-9c346fefcbae"/>
    <ds:schemaRef ds:uri="f16aad05-a7ea-4a61-b95d-dba3a9718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7FF332-BA94-41AE-9384-E09390D5E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BCF6A-EAC7-4E8F-99BD-C8DAAB4CDDF4}">
  <ds:schemaRefs>
    <ds:schemaRef ds:uri="http://schemas.microsoft.com/office/infopath/2007/PartnerControls"/>
    <ds:schemaRef ds:uri="http://schemas.microsoft.com/office/2006/documentManagement/types"/>
    <ds:schemaRef ds:uri="4307b41f-1ab9-4c4a-9683-9c346fefcbae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f16aad05-a7ea-4a61-b95d-dba3a9718f5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156498</TotalTime>
  <Words>903</Words>
  <Application>Microsoft Office PowerPoint</Application>
  <PresentationFormat>Widescreen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Poppins</vt:lpstr>
      <vt:lpstr>Poppins Light</vt:lpstr>
      <vt:lpstr>Poppins SemiBold</vt:lpstr>
      <vt:lpstr>Titillium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AMEX</dc:creator>
  <cp:lastModifiedBy>Gavin Sangiovanni</cp:lastModifiedBy>
  <cp:revision>2138</cp:revision>
  <dcterms:created xsi:type="dcterms:W3CDTF">2020-09-03T01:19:29Z</dcterms:created>
  <dcterms:modified xsi:type="dcterms:W3CDTF">2025-11-26T09:01:34Z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0x01010015267663BDF3E747AE80EE1755F4CD9E</vt:lpwstr>
  </property>
  <property fmtid="{D5CDD505-2E9C-101B-9397-08002B2CF9AE}" pid="3" name="MediaServiceImageTags">
    <vt:lpwstr/>
  </property>
  <property fmtid="{D5CDD505-2E9C-101B-9397-08002B2CF9AE}" pid="4" name="SlidoAppVersion">
    <vt:lpwstr>1.12.0.5522</vt:lpwstr>
  </property>
</Properties>
</file>